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0" r:id="rId19"/>
    <p:sldId id="274" r:id="rId20"/>
    <p:sldId id="275" r:id="rId21"/>
    <p:sldId id="297" r:id="rId22"/>
    <p:sldId id="298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atewaycoalition.org/files/Webbased_Environmental/gateway/ce752/ce752_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752600"/>
            <a:ext cx="665959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2234" y="392668"/>
            <a:ext cx="4785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Point Source Gaussian Plume Model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32234" y="2057400"/>
            <a:ext cx="4320966" cy="2057400"/>
            <a:chOff x="2232234" y="2057400"/>
            <a:chExt cx="4320966" cy="2057400"/>
          </a:xfrm>
        </p:grpSpPr>
        <p:sp>
          <p:nvSpPr>
            <p:cNvPr id="5" name="Oval 4"/>
            <p:cNvSpPr/>
            <p:nvPr/>
          </p:nvSpPr>
          <p:spPr>
            <a:xfrm>
              <a:off x="5638800" y="2057400"/>
              <a:ext cx="914400" cy="2057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2232234" y="2057400"/>
              <a:ext cx="3863766" cy="1028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32234" y="3086100"/>
              <a:ext cx="3863766" cy="1028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58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09600"/>
            <a:ext cx="430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way of finding </a:t>
            </a:r>
            <a:r>
              <a:rPr lang="el-GR" dirty="0"/>
              <a:t>σ </a:t>
            </a:r>
            <a:r>
              <a:rPr lang="en-US" baseline="-25000" dirty="0" smtClean="0"/>
              <a:t>y</a:t>
            </a:r>
            <a:r>
              <a:rPr lang="en-US" dirty="0" smtClean="0"/>
              <a:t> , </a:t>
            </a:r>
            <a:r>
              <a:rPr lang="el-GR" dirty="0"/>
              <a:t>σ</a:t>
            </a:r>
            <a:r>
              <a:rPr lang="en-US" baseline="-25000" dirty="0"/>
              <a:t>z</a:t>
            </a:r>
            <a:r>
              <a:rPr lang="en-US" dirty="0"/>
              <a:t> </a:t>
            </a:r>
            <a:r>
              <a:rPr lang="en-US" dirty="0" smtClean="0"/>
              <a:t> is  (Martin, 1976)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44516" y="1371600"/>
                <a:ext cx="2189484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𝑎𝑥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0.894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516" y="1371600"/>
                <a:ext cx="2189484" cy="442301"/>
              </a:xfrm>
              <a:prstGeom prst="rect">
                <a:avLst/>
              </a:prstGeom>
              <a:blipFill rotWithShape="1"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34641" y="2209800"/>
                <a:ext cx="1823158" cy="411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𝑐𝑥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641" y="2209800"/>
                <a:ext cx="1823158" cy="411588"/>
              </a:xfrm>
              <a:prstGeom prst="rect">
                <a:avLst/>
              </a:prstGeom>
              <a:blipFill rotWithShape="1">
                <a:blip r:embed="rId3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8644" y="523227"/>
            <a:ext cx="3382116" cy="88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14363"/>
            <a:ext cx="800100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87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81000"/>
            <a:ext cx="84772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83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00100"/>
            <a:ext cx="850582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2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9063"/>
            <a:ext cx="7753350" cy="66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31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595313"/>
            <a:ext cx="707707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62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Downwind Ground-Level Concentration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872" y="1371600"/>
            <a:ext cx="913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ground level concentration of pollution directly downwind of the stack is of interest since the pollution is highest along that axis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25794" y="2438400"/>
                <a:ext cx="6629400" cy="753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94" y="2438400"/>
                <a:ext cx="6629400" cy="7538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8600" y="3237981"/>
            <a:ext cx="891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r>
              <a:rPr lang="en-US" dirty="0" smtClean="0"/>
              <a:t>A 40 percent-efficient, 1000 MW (10</a:t>
            </a:r>
            <a:r>
              <a:rPr lang="en-US" baseline="30000" dirty="0" smtClean="0"/>
              <a:t>6</a:t>
            </a:r>
            <a:r>
              <a:rPr lang="en-US" dirty="0" smtClean="0"/>
              <a:t>kW) coal-fired power plant emits SO</a:t>
            </a:r>
            <a:r>
              <a:rPr lang="en-US" baseline="-25000" dirty="0" smtClean="0"/>
              <a:t>2</a:t>
            </a:r>
            <a:r>
              <a:rPr lang="en-US" dirty="0" smtClean="0"/>
              <a:t> at the allowable rate of 0.6lb SO</a:t>
            </a:r>
            <a:r>
              <a:rPr lang="en-US" baseline="-25000" dirty="0" smtClean="0"/>
              <a:t>2</a:t>
            </a:r>
            <a:r>
              <a:rPr lang="en-US" dirty="0" smtClean="0"/>
              <a:t> per million Btu of heat into the plant. The Stack has an effective height of 300 m. An anemometer on a 10-m pole measures 2.5m/s of wind, and it is a cloudy summer day. Predict the ground- level concentration of SO</a:t>
            </a:r>
            <a:r>
              <a:rPr lang="en-US" baseline="-25000" dirty="0" smtClean="0"/>
              <a:t>2</a:t>
            </a:r>
            <a:r>
              <a:rPr lang="en-US" dirty="0" smtClean="0"/>
              <a:t> at 4 km directly downwind.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Peak Downwind Concentration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sensitive to the effective stack height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stability of the atmosphere (highest peak downwind concentration occurs  in the atmosphere is very unstable)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stable atmosphere is worse than the unstable atmosphere beyond 14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1"/>
            <a:ext cx="6781800" cy="66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30256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Plume Rise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Plume rise is the difference between the effective stack height (H) and the stack height (h)</a:t>
            </a:r>
          </a:p>
          <a:p>
            <a:endParaRPr lang="en-US" dirty="0"/>
          </a:p>
          <a:p>
            <a:r>
              <a:rPr lang="en-US" dirty="0" smtClean="0"/>
              <a:t>The important factors affecting the plum rise are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Buoyancy 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r>
              <a:rPr lang="en-US" dirty="0" smtClean="0"/>
              <a:t>momentum of the exhaust gases</a:t>
            </a:r>
          </a:p>
          <a:p>
            <a:pPr marL="342900" indent="-342900">
              <a:buAutoNum type="arabicPeriod"/>
            </a:pPr>
            <a:r>
              <a:rPr lang="en-US" dirty="0" smtClean="0"/>
              <a:t>Stability of the atmosphere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19421" y="4085303"/>
                <a:ext cx="2577680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=2.6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421" y="4085303"/>
                <a:ext cx="2577680" cy="72340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36634" y="5334000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Stability Parameter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9034" y="3657600"/>
            <a:ext cx="251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Buoyancy flux Parameter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4572000" y="3842266"/>
            <a:ext cx="717034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24400" y="4808706"/>
            <a:ext cx="412234" cy="525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86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133600"/>
            <a:ext cx="800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Assumptions: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F0"/>
                </a:solidFill>
              </a:rPr>
              <a:t>The rate of emissions from the source is constant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F0"/>
                </a:solidFill>
              </a:rPr>
              <a:t>The wind speed is constant both in time and with elevation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F0"/>
                </a:solidFill>
              </a:rPr>
              <a:t>The pollutant is conservative; that is not lost by decay, chemical reactions or depositions and also when it hits the ground, none is absorbed, and all are reflected.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b="1" dirty="0">
              <a:solidFill>
                <a:srgbClr val="00B0F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F0"/>
                </a:solidFill>
              </a:rPr>
              <a:t>The terrain is relatively flat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572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Gaussian point source dispersion equation relates average, steady-state pollution concentration to the source strength, wind speed, effective stack height and atmospheric condition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763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1600200"/>
            <a:ext cx="53120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Plum Rise</a:t>
            </a:r>
          </a:p>
          <a:p>
            <a:endParaRPr lang="en-US" dirty="0"/>
          </a:p>
          <a:p>
            <a:r>
              <a:rPr lang="en-US" dirty="0" smtClean="0"/>
              <a:t>Downwind concentration under temperature inversion</a:t>
            </a:r>
          </a:p>
          <a:p>
            <a:endParaRPr lang="en-US" dirty="0"/>
          </a:p>
          <a:p>
            <a:r>
              <a:rPr lang="en-US" dirty="0" smtClean="0"/>
              <a:t>Line source Dispersion Model</a:t>
            </a:r>
          </a:p>
          <a:p>
            <a:endParaRPr lang="en-US" dirty="0"/>
          </a:p>
          <a:p>
            <a:r>
              <a:rPr lang="en-US" dirty="0" smtClean="0"/>
              <a:t>Area source model or Box model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"/>
            <a:ext cx="8610600" cy="664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0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82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0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6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743200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Pollutant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1828800"/>
            <a:ext cx="244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Motor Vehicle Emission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2759" y="3581400"/>
            <a:ext cx="389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from The thermal power Plant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2643911" y="2013466"/>
            <a:ext cx="124228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2668492" y="2965048"/>
            <a:ext cx="1344267" cy="801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6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81000"/>
            <a:ext cx="628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Corporate average Fuel Economy (CAFÉ) Fuel Economy Standards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07846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Federal Test Procedure (FTP) drive cycles defined for emissions were used to determine city and high fuel efficiencies, which are then weighted 55% city and 45% high to determine the over all fuel efficiency.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3622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r>
              <a:rPr lang="en-US" dirty="0" smtClean="0"/>
              <a:t>Fuel efficiency test indicates a particular automobile gets 20 mpg in the city and 29 mpg on the highway. What could be the CAFÉ fuel efficiency.</a:t>
            </a:r>
          </a:p>
          <a:p>
            <a:endParaRPr lang="en-US" dirty="0"/>
          </a:p>
          <a:p>
            <a:r>
              <a:rPr lang="en-US" dirty="0" smtClean="0"/>
              <a:t>Solution:</a:t>
            </a:r>
          </a:p>
          <a:p>
            <a:endParaRPr lang="en-US" dirty="0"/>
          </a:p>
          <a:p>
            <a:r>
              <a:rPr lang="en-US" dirty="0" smtClean="0"/>
              <a:t>In one mile of driving, the fuel efficiency could be</a:t>
            </a:r>
          </a:p>
          <a:p>
            <a:endParaRPr lang="en-US" dirty="0"/>
          </a:p>
          <a:p>
            <a:r>
              <a:rPr lang="en-US" dirty="0" smtClean="0"/>
              <a:t>MPG= (1 mile)/{ (0.55miles/20 miles/gal)+(0.45 miles/29miles/gal))=23.2mpg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8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132961"/>
            <a:ext cx="2426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Otto Cycle Engine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849868"/>
            <a:ext cx="559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Invented around 1880 by German engineer, Nicholas Otto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86" y="1226574"/>
            <a:ext cx="4932314" cy="54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685800"/>
            <a:ext cx="8382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most important factor in determining emissions from a four stroke, internal combustion engine is the </a:t>
            </a:r>
            <a:r>
              <a:rPr lang="en-US" dirty="0" smtClean="0">
                <a:solidFill>
                  <a:srgbClr val="C00000"/>
                </a:solidFill>
              </a:rPr>
              <a:t>ratio of  air to fuel in the mixture </a:t>
            </a:r>
            <a:r>
              <a:rPr lang="en-US" dirty="0" smtClean="0"/>
              <a:t>as it enters.</a:t>
            </a:r>
          </a:p>
          <a:p>
            <a:endParaRPr lang="en-US" dirty="0"/>
          </a:p>
          <a:p>
            <a:r>
              <a:rPr lang="en-US" dirty="0" smtClean="0"/>
              <a:t>Let us look at the gasoline combustion:</a:t>
            </a:r>
          </a:p>
          <a:p>
            <a:endParaRPr lang="en-US" dirty="0"/>
          </a:p>
          <a:p>
            <a:r>
              <a:rPr lang="en-US" dirty="0" smtClean="0"/>
              <a:t>C</a:t>
            </a:r>
            <a:r>
              <a:rPr lang="en-US" baseline="-25000" dirty="0" smtClean="0"/>
              <a:t>7</a:t>
            </a:r>
            <a:r>
              <a:rPr lang="en-US" dirty="0" smtClean="0"/>
              <a:t>H</a:t>
            </a:r>
            <a:r>
              <a:rPr lang="en-US" baseline="-25000" dirty="0" smtClean="0"/>
              <a:t>13</a:t>
            </a:r>
            <a:r>
              <a:rPr lang="en-US" dirty="0" smtClean="0"/>
              <a:t> + 10.25 O</a:t>
            </a:r>
            <a:r>
              <a:rPr lang="en-US" baseline="-25000" dirty="0" smtClean="0"/>
              <a:t>2</a:t>
            </a:r>
            <a:r>
              <a:rPr lang="en-US" dirty="0" smtClean="0"/>
              <a:t> – 7CO</a:t>
            </a:r>
            <a:r>
              <a:rPr lang="en-US" baseline="-25000" dirty="0" smtClean="0"/>
              <a:t>2</a:t>
            </a:r>
            <a:r>
              <a:rPr lang="en-US" dirty="0" smtClean="0"/>
              <a:t> + 6.5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endParaRPr lang="en-US" dirty="0"/>
          </a:p>
          <a:p>
            <a:r>
              <a:rPr lang="en-US" dirty="0" smtClean="0"/>
              <a:t>But in air always 3.76 moles of N</a:t>
            </a:r>
            <a:r>
              <a:rPr lang="en-US" baseline="-25000" dirty="0" smtClean="0"/>
              <a:t>2</a:t>
            </a:r>
            <a:r>
              <a:rPr lang="en-US" dirty="0" smtClean="0"/>
              <a:t> is associated with every mole of O</a:t>
            </a:r>
            <a:r>
              <a:rPr lang="en-US" baseline="-25000" dirty="0" smtClean="0"/>
              <a:t>2</a:t>
            </a:r>
          </a:p>
          <a:p>
            <a:endParaRPr lang="en-US" dirty="0"/>
          </a:p>
          <a:p>
            <a:r>
              <a:rPr lang="en-US" dirty="0" smtClean="0"/>
              <a:t>Thus with the air (10.25X3.73=38.54 mole of  nitrogen can be placed</a:t>
            </a:r>
          </a:p>
          <a:p>
            <a:endParaRPr lang="en-US" dirty="0"/>
          </a:p>
          <a:p>
            <a:r>
              <a:rPr lang="en-US" dirty="0" smtClean="0"/>
              <a:t>The combustion equation can be look like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baseline="-25000" dirty="0"/>
              <a:t>7</a:t>
            </a:r>
            <a:r>
              <a:rPr lang="en-US" dirty="0"/>
              <a:t>H</a:t>
            </a:r>
            <a:r>
              <a:rPr lang="en-US" baseline="-25000" dirty="0"/>
              <a:t>13</a:t>
            </a:r>
            <a:r>
              <a:rPr lang="en-US" dirty="0"/>
              <a:t> + 10.25 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+ 38.54 N</a:t>
            </a:r>
            <a:r>
              <a:rPr lang="en-US" baseline="-25000" dirty="0" smtClean="0"/>
              <a:t>2</a:t>
            </a:r>
            <a:r>
              <a:rPr lang="en-US" dirty="0" smtClean="0"/>
              <a:t> – </a:t>
            </a:r>
            <a:r>
              <a:rPr lang="en-US" dirty="0"/>
              <a:t>7CO</a:t>
            </a:r>
            <a:r>
              <a:rPr lang="en-US" baseline="-25000" dirty="0"/>
              <a:t>2</a:t>
            </a:r>
            <a:r>
              <a:rPr lang="en-US" dirty="0"/>
              <a:t> + 6.5 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+ </a:t>
            </a:r>
            <a:r>
              <a:rPr lang="en-US" dirty="0"/>
              <a:t>38.54 N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7525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r>
              <a:rPr lang="en-US" dirty="0" smtClean="0"/>
              <a:t>Deter mine the air –to-fuel ratio required for complete combustion of gasoline</a:t>
            </a:r>
          </a:p>
          <a:p>
            <a:endParaRPr lang="en-US" dirty="0"/>
          </a:p>
          <a:p>
            <a:r>
              <a:rPr lang="en-US" dirty="0" smtClean="0"/>
              <a:t>As the reaction equation suggest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baseline="-25000" dirty="0"/>
              <a:t>7</a:t>
            </a:r>
            <a:r>
              <a:rPr lang="en-US" dirty="0"/>
              <a:t>H</a:t>
            </a:r>
            <a:r>
              <a:rPr lang="en-US" baseline="-25000" dirty="0"/>
              <a:t>13</a:t>
            </a:r>
            <a:r>
              <a:rPr lang="en-US" dirty="0"/>
              <a:t> + 10.25 O</a:t>
            </a:r>
            <a:r>
              <a:rPr lang="en-US" baseline="-25000" dirty="0"/>
              <a:t>2</a:t>
            </a:r>
            <a:r>
              <a:rPr lang="en-US" dirty="0"/>
              <a:t> + 38.54 N</a:t>
            </a:r>
            <a:r>
              <a:rPr lang="en-US" baseline="-25000" dirty="0"/>
              <a:t>2</a:t>
            </a:r>
            <a:r>
              <a:rPr lang="en-US" dirty="0"/>
              <a:t> – 7CO</a:t>
            </a:r>
            <a:r>
              <a:rPr lang="en-US" baseline="-25000" dirty="0"/>
              <a:t>2</a:t>
            </a:r>
            <a:r>
              <a:rPr lang="en-US" dirty="0"/>
              <a:t> + 6.5 H</a:t>
            </a:r>
            <a:r>
              <a:rPr lang="en-US" baseline="-25000" dirty="0"/>
              <a:t>2</a:t>
            </a:r>
            <a:r>
              <a:rPr lang="en-US" dirty="0"/>
              <a:t>O + 38.54 </a:t>
            </a:r>
            <a:r>
              <a:rPr lang="en-US" dirty="0" smtClean="0"/>
              <a:t>N</a:t>
            </a:r>
            <a:r>
              <a:rPr lang="en-US" baseline="-25000" dirty="0" smtClean="0"/>
              <a:t>2</a:t>
            </a:r>
          </a:p>
          <a:p>
            <a:endParaRPr lang="en-US" baseline="-25000" dirty="0"/>
          </a:p>
          <a:p>
            <a:r>
              <a:rPr lang="en-US" dirty="0" smtClean="0"/>
              <a:t>Let us determine the mass of each constituent in the equation</a:t>
            </a:r>
          </a:p>
          <a:p>
            <a:endParaRPr lang="en-US" dirty="0" smtClean="0"/>
          </a:p>
          <a:p>
            <a:r>
              <a:rPr lang="en-US" dirty="0" smtClean="0"/>
              <a:t>1 mole of </a:t>
            </a:r>
            <a:r>
              <a:rPr lang="en-US" dirty="0"/>
              <a:t>C</a:t>
            </a:r>
            <a:r>
              <a:rPr lang="en-US" baseline="-25000" dirty="0"/>
              <a:t>7</a:t>
            </a:r>
            <a:r>
              <a:rPr lang="en-US" dirty="0"/>
              <a:t>H</a:t>
            </a:r>
            <a:r>
              <a:rPr lang="en-US" baseline="-25000" dirty="0"/>
              <a:t>13</a:t>
            </a:r>
            <a:r>
              <a:rPr lang="en-US" dirty="0" smtClean="0"/>
              <a:t>  = 7X14+13X1=97 g</a:t>
            </a:r>
          </a:p>
          <a:p>
            <a:endParaRPr lang="en-US" dirty="0"/>
          </a:p>
          <a:p>
            <a:r>
              <a:rPr lang="en-US" dirty="0" smtClean="0"/>
              <a:t>10.25 mole of oxygen = 10.25X2X16 = 328 g</a:t>
            </a:r>
          </a:p>
          <a:p>
            <a:endParaRPr lang="en-US" dirty="0"/>
          </a:p>
          <a:p>
            <a:r>
              <a:rPr lang="en-US" dirty="0" smtClean="0"/>
              <a:t>38.54 Mole of nitrogen = 38.54X2X14= 1079g</a:t>
            </a:r>
          </a:p>
          <a:p>
            <a:endParaRPr lang="en-US" dirty="0"/>
          </a:p>
          <a:p>
            <a:r>
              <a:rPr lang="en-US" dirty="0" smtClean="0"/>
              <a:t>Air-fuel ratio </a:t>
            </a:r>
          </a:p>
          <a:p>
            <a:endParaRPr lang="en-US" dirty="0"/>
          </a:p>
          <a:p>
            <a:r>
              <a:rPr lang="en-US" dirty="0" smtClean="0"/>
              <a:t>Air/Fuel = (328+1076)/97=14.5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1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52400"/>
            <a:ext cx="5032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 air less present – the mixture is said to be rich</a:t>
            </a:r>
          </a:p>
          <a:p>
            <a:endParaRPr lang="en-US" dirty="0"/>
          </a:p>
          <a:p>
            <a:r>
              <a:rPr lang="en-US" dirty="0" smtClean="0"/>
              <a:t>If the air is more - </a:t>
            </a:r>
            <a:r>
              <a:rPr lang="en-US" dirty="0"/>
              <a:t>the mixture is said to </a:t>
            </a:r>
            <a:r>
              <a:rPr lang="en-US" dirty="0" smtClean="0"/>
              <a:t>be lean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76277"/>
            <a:ext cx="4800600" cy="4972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1" y="2133600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rich mixture produces more CO and unburned HC </a:t>
            </a:r>
          </a:p>
          <a:p>
            <a:endParaRPr lang="en-US" dirty="0"/>
          </a:p>
          <a:p>
            <a:r>
              <a:rPr lang="en-US" dirty="0" smtClean="0"/>
              <a:t>Lean mixture reduces CO and HC</a:t>
            </a:r>
          </a:p>
          <a:p>
            <a:endParaRPr lang="en-US" dirty="0"/>
          </a:p>
          <a:p>
            <a:r>
              <a:rPr lang="en-US" dirty="0" smtClean="0"/>
              <a:t>Rich mixture- lack of oxygen – lowers the combustion temp – reduce </a:t>
            </a:r>
            <a:r>
              <a:rPr lang="en-US" dirty="0" err="1" smtClean="0"/>
              <a:t>NOx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Beyond certain point lean mixture have excesses air that dilution lowers flame temperature and also reduces </a:t>
            </a:r>
            <a:r>
              <a:rPr lang="en-US" dirty="0" err="1" smtClean="0"/>
              <a:t>NOx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1" y="914400"/>
            <a:ext cx="815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Other factors affecting the emission of pollutants</a:t>
            </a:r>
          </a:p>
          <a:p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Ignition timing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Compression ratio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Combustion chamber geometry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Vehicle is idling, accelerating, cruising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Not  all pollutants created in the combustion chamber makes its way to exhaust, some found around the piston during the power and compression stroke, into the crankcase. This is called </a:t>
            </a:r>
            <a:r>
              <a:rPr lang="en-US" sz="2400" dirty="0" err="1" smtClean="0">
                <a:solidFill>
                  <a:srgbClr val="C00000"/>
                </a:solidFill>
              </a:rPr>
              <a:t>blowby</a:t>
            </a:r>
            <a:r>
              <a:rPr lang="en-US" sz="2400" dirty="0" smtClean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Positive crankcase ventilation (PCV)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00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fe.govt.nz/sites/default/files/pubs/figure2-2_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833044" cy="55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8306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Plume dispersion coordinate system, showing Gaussian distribution in the horizontal and vertical direction (Turner, 1970)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Two-Stroke Engine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4159" y="-531559"/>
            <a:ext cx="4272280" cy="8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Diesel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Diesel engines have no carburetor since the fuel is injected directly into the cylinder</a:t>
            </a:r>
          </a:p>
          <a:p>
            <a:r>
              <a:rPr lang="en-US" dirty="0" smtClean="0"/>
              <a:t>There is no conventional ignition system with plugs, points and condenser since the fuel ignites spontaneously during the compression stroke</a:t>
            </a:r>
          </a:p>
          <a:p>
            <a:r>
              <a:rPr lang="en-US" dirty="0" smtClean="0"/>
              <a:t>Diesels have much higher compression ratios than conventional (Otto cycle) engine</a:t>
            </a:r>
          </a:p>
          <a:p>
            <a:r>
              <a:rPr lang="en-US" dirty="0" smtClean="0"/>
              <a:t>They run in very lean mixture (do not depend on spark ignition)</a:t>
            </a:r>
          </a:p>
          <a:p>
            <a:r>
              <a:rPr lang="en-US" dirty="0" smtClean="0"/>
              <a:t>More fuel efficient</a:t>
            </a:r>
          </a:p>
          <a:p>
            <a:r>
              <a:rPr lang="en-US" dirty="0" smtClean="0"/>
              <a:t>Emission of carbon-dioxide, CO is low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NOx</a:t>
            </a:r>
            <a:r>
              <a:rPr lang="en-US" dirty="0" smtClean="0">
                <a:solidFill>
                  <a:srgbClr val="C00000"/>
                </a:solidFill>
              </a:rPr>
              <a:t>  emission is relatively high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it emits significant quantity of carbonaceous shoot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Auto-emission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control CO and HC  involves air injection into an enlarged exhaust manifold to encourage continued oxidation after these gases left the combustion chamber</a:t>
            </a:r>
          </a:p>
          <a:p>
            <a:r>
              <a:rPr lang="en-US" dirty="0"/>
              <a:t> </a:t>
            </a:r>
            <a:r>
              <a:rPr lang="en-US" dirty="0" smtClean="0"/>
              <a:t>exhaust gas can be recirculate into the air/fuel mixture</a:t>
            </a:r>
          </a:p>
          <a:p>
            <a:r>
              <a:rPr lang="en-US" dirty="0" smtClean="0"/>
              <a:t>Three way catalytic convertor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" t="16061"/>
          <a:stretch/>
        </p:blipFill>
        <p:spPr>
          <a:xfrm rot="5400000">
            <a:off x="2065373" y="68228"/>
            <a:ext cx="463225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1165" y="-933364"/>
            <a:ext cx="4381671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3674" y="5334000"/>
            <a:ext cx="5452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Three way catalytic </a:t>
            </a:r>
            <a:r>
              <a:rPr lang="en-US" dirty="0" smtClean="0"/>
              <a:t>convertor (CO, HC and </a:t>
            </a:r>
            <a:r>
              <a:rPr lang="en-US" dirty="0" err="1" smtClean="0"/>
              <a:t>NOx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353339"/>
            <a:ext cx="315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way of reducing emission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1447800"/>
            <a:ext cx="37178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Use of 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Cleaner Gasoline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Ethanol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Methanol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Biodiesel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Compressed Natural Gas (CNG)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Electric-Drive Vehicles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57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304800"/>
            <a:ext cx="216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Ethanol (CH3CH2OH)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371600"/>
            <a:ext cx="8229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reduces the CO emission</a:t>
            </a:r>
          </a:p>
          <a:p>
            <a:endParaRPr lang="en-US" dirty="0"/>
          </a:p>
          <a:p>
            <a:r>
              <a:rPr lang="en-US" dirty="0" smtClean="0"/>
              <a:t>It is formed from the fermentation of sugarcane (Brazil) or from corn (USA)</a:t>
            </a:r>
          </a:p>
          <a:p>
            <a:endParaRPr lang="en-US" dirty="0"/>
          </a:p>
          <a:p>
            <a:r>
              <a:rPr lang="en-US" dirty="0" smtClean="0"/>
              <a:t>Ethanol can be blended with gasoline (Gasohol)</a:t>
            </a:r>
          </a:p>
          <a:p>
            <a:endParaRPr lang="en-US" dirty="0"/>
          </a:p>
          <a:p>
            <a:r>
              <a:rPr lang="en-US" dirty="0" smtClean="0"/>
              <a:t> blending can be in 		10% Ethanol+ 90% Gasoline (E10) </a:t>
            </a:r>
          </a:p>
          <a:p>
            <a:r>
              <a:rPr lang="en-US" dirty="0" smtClean="0"/>
              <a:t>			</a:t>
            </a:r>
            <a:r>
              <a:rPr lang="en-US" dirty="0"/>
              <a:t> </a:t>
            </a:r>
            <a:r>
              <a:rPr lang="en-US" dirty="0" smtClean="0"/>
              <a:t>85% </a:t>
            </a:r>
            <a:r>
              <a:rPr lang="en-US" dirty="0"/>
              <a:t>Ethanol+ </a:t>
            </a:r>
            <a:r>
              <a:rPr lang="en-US" dirty="0" smtClean="0"/>
              <a:t>15% </a:t>
            </a:r>
            <a:r>
              <a:rPr lang="en-US" dirty="0"/>
              <a:t>Gasoline (</a:t>
            </a:r>
            <a:r>
              <a:rPr lang="en-US" dirty="0" smtClean="0"/>
              <a:t>E85)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terms of CO2 emission balances the atmospheric CO2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Disadvantage:</a:t>
            </a:r>
          </a:p>
          <a:p>
            <a:endParaRPr lang="en-US" dirty="0"/>
          </a:p>
          <a:p>
            <a:r>
              <a:rPr lang="en-US" dirty="0" smtClean="0"/>
              <a:t>E85 have significant higher emissions of organic gages like formaldehyde and acetaldehyde which leads to ozone-related mortality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Prepared from </a:t>
            </a:r>
            <a:r>
              <a:rPr lang="en-US" dirty="0" err="1" smtClean="0"/>
              <a:t>wod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Fuel for high-performance racing Cars</a:t>
            </a:r>
          </a:p>
          <a:p>
            <a:r>
              <a:rPr lang="en-US" dirty="0" smtClean="0"/>
              <a:t>Produces higher compression ratios so </a:t>
            </a:r>
            <a:r>
              <a:rPr lang="en-US" dirty="0" err="1" smtClean="0"/>
              <a:t>NOx</a:t>
            </a:r>
            <a:r>
              <a:rPr lang="en-US" dirty="0" smtClean="0"/>
              <a:t> is reduces</a:t>
            </a:r>
          </a:p>
          <a:p>
            <a:r>
              <a:rPr lang="en-US" dirty="0"/>
              <a:t> </a:t>
            </a:r>
            <a:r>
              <a:rPr lang="en-US" dirty="0" smtClean="0"/>
              <a:t>also CO and HC emission is reduced</a:t>
            </a:r>
          </a:p>
          <a:p>
            <a:pPr marL="0" indent="0">
              <a:buNone/>
            </a:pPr>
            <a:r>
              <a:rPr lang="en-US" dirty="0" smtClean="0"/>
              <a:t>Disadvantage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much emission of formaldehyde</a:t>
            </a:r>
          </a:p>
          <a:p>
            <a:pPr marL="0" indent="0">
              <a:buNone/>
            </a:pPr>
            <a:r>
              <a:rPr lang="en-US" dirty="0" smtClean="0"/>
              <a:t>Difficult start ignition in cold condition as it is low volatility (can be over come by M85)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72534"/>
            <a:ext cx="220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Methanol (CH3OH)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648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Biodiesel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prepared from vegetable oil, animal fats etc.</a:t>
            </a:r>
          </a:p>
          <a:p>
            <a:r>
              <a:rPr lang="en-US" dirty="0" smtClean="0"/>
              <a:t>Less sulfur emission </a:t>
            </a:r>
          </a:p>
          <a:p>
            <a:r>
              <a:rPr lang="en-US" dirty="0" smtClean="0"/>
              <a:t>Can be blended as B2, B5, B20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Disadvantage</a:t>
            </a:r>
          </a:p>
          <a:p>
            <a:pPr marL="0" indent="0">
              <a:buNone/>
            </a:pPr>
            <a:r>
              <a:rPr lang="en-US" dirty="0" smtClean="0"/>
              <a:t>In appropriate for cold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0" y="348734"/>
            <a:ext cx="455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Reduction of Emission from Stationary Sources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1295400"/>
            <a:ext cx="565469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Three ways to do it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Increase conversion efficiency from fuel to energy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Increase efficiency with which energy is used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Substitute less polluting sources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87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29750" cy="721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2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2665" y="-896865"/>
            <a:ext cx="5957888" cy="86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Precombustion</a:t>
            </a:r>
            <a:r>
              <a:rPr lang="en-US" dirty="0" smtClean="0"/>
              <a:t> Controls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Fluidized-Bed Combustion (FBC)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Particulate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0853" y="1801348"/>
            <a:ext cx="5169369" cy="35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5674011" cy="6397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Baghouses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32473" y="1293895"/>
            <a:ext cx="6005283" cy="44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457200"/>
            <a:ext cx="67176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 more interested in pollution concentration at the ground level</a:t>
            </a:r>
          </a:p>
          <a:p>
            <a:endParaRPr lang="en-US" dirty="0"/>
          </a:p>
          <a:p>
            <a:r>
              <a:rPr lang="en-US" dirty="0" smtClean="0"/>
              <a:t>Putting z=0</a:t>
            </a:r>
          </a:p>
          <a:p>
            <a:endParaRPr lang="en-US" dirty="0"/>
          </a:p>
          <a:p>
            <a:r>
              <a:rPr lang="en-US" dirty="0" smtClean="0"/>
              <a:t>The above equation is modified as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3000" y="1934528"/>
                <a:ext cx="6629400" cy="753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34528"/>
                <a:ext cx="6629400" cy="7538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4516" y="2963661"/>
            <a:ext cx="738189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</a:t>
            </a:r>
            <a:r>
              <a:rPr lang="en-US" dirty="0" err="1" smtClean="0"/>
              <a:t>x,y</a:t>
            </a:r>
            <a:r>
              <a:rPr lang="en-US" dirty="0" smtClean="0"/>
              <a:t>) – concentration at ground-level at the point (</a:t>
            </a:r>
            <a:r>
              <a:rPr lang="en-US" dirty="0" err="1" smtClean="0"/>
              <a:t>x,y</a:t>
            </a:r>
            <a:r>
              <a:rPr lang="en-US" dirty="0" smtClean="0"/>
              <a:t>) , </a:t>
            </a:r>
            <a:r>
              <a:rPr lang="el-GR" dirty="0" smtClean="0"/>
              <a:t>μ</a:t>
            </a:r>
            <a:r>
              <a:rPr lang="en-US" dirty="0" smtClean="0"/>
              <a:t>g/m</a:t>
            </a:r>
            <a:r>
              <a:rPr lang="en-US" baseline="30000" dirty="0" smtClean="0"/>
              <a:t>3</a:t>
            </a:r>
          </a:p>
          <a:p>
            <a:endParaRPr lang="en-US" baseline="30000" dirty="0"/>
          </a:p>
          <a:p>
            <a:r>
              <a:rPr lang="en-US" dirty="0" smtClean="0"/>
              <a:t>X- distance  directly downwind, m</a:t>
            </a:r>
          </a:p>
          <a:p>
            <a:endParaRPr lang="en-US" dirty="0"/>
          </a:p>
          <a:p>
            <a:r>
              <a:rPr lang="en-US" dirty="0" smtClean="0"/>
              <a:t>Y- horizontal distance from the plum centerline, m</a:t>
            </a:r>
          </a:p>
          <a:p>
            <a:endParaRPr lang="en-US" dirty="0"/>
          </a:p>
          <a:p>
            <a:r>
              <a:rPr lang="en-US" dirty="0" smtClean="0"/>
              <a:t>Q – emission rate of pollutants, </a:t>
            </a:r>
            <a:r>
              <a:rPr lang="el-GR" dirty="0"/>
              <a:t>μ</a:t>
            </a:r>
            <a:r>
              <a:rPr lang="en-US" dirty="0" smtClean="0"/>
              <a:t>g/s</a:t>
            </a:r>
          </a:p>
          <a:p>
            <a:endParaRPr lang="en-US" dirty="0"/>
          </a:p>
          <a:p>
            <a:r>
              <a:rPr lang="en-US" dirty="0" smtClean="0"/>
              <a:t>H – effective stack height, m</a:t>
            </a:r>
          </a:p>
          <a:p>
            <a:endParaRPr lang="en-US" dirty="0"/>
          </a:p>
          <a:p>
            <a:r>
              <a:rPr lang="en-US" dirty="0" smtClean="0"/>
              <a:t>U</a:t>
            </a:r>
            <a:r>
              <a:rPr lang="en-US" baseline="-25000" dirty="0" smtClean="0"/>
              <a:t>H</a:t>
            </a:r>
            <a:r>
              <a:rPr lang="en-US" dirty="0" smtClean="0"/>
              <a:t> – average wind speed at the effective height of the stack, m/s</a:t>
            </a:r>
          </a:p>
          <a:p>
            <a:endParaRPr lang="en-US" dirty="0"/>
          </a:p>
          <a:p>
            <a:r>
              <a:rPr lang="el-GR" dirty="0"/>
              <a:t>σ </a:t>
            </a:r>
            <a:r>
              <a:rPr lang="en-US" baseline="-25000" dirty="0" smtClean="0"/>
              <a:t>y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l-GR" dirty="0" smtClean="0"/>
              <a:t>σ</a:t>
            </a:r>
            <a:r>
              <a:rPr lang="en-US" baseline="-25000" dirty="0" smtClean="0"/>
              <a:t>z</a:t>
            </a:r>
            <a:r>
              <a:rPr lang="en-US" dirty="0" smtClean="0"/>
              <a:t> – horizontal and vertical dispersion coefficient (standard deviation),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17365"/>
            <a:ext cx="513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Changes in Wind Speed with Elevation 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066800"/>
            <a:ext cx="66225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Usually the wind speed is measured at 10m height above the ground</a:t>
            </a:r>
          </a:p>
          <a:p>
            <a:endParaRPr lang="en-US" dirty="0"/>
          </a:p>
          <a:p>
            <a:r>
              <a:rPr lang="en-US" dirty="0" smtClean="0"/>
              <a:t>We used the wind speed at effective stack height</a:t>
            </a:r>
          </a:p>
          <a:p>
            <a:endParaRPr lang="en-US" dirty="0"/>
          </a:p>
          <a:p>
            <a:r>
              <a:rPr lang="en-US" dirty="0" smtClean="0"/>
              <a:t>How to find out the wind speed at the effective stack height?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Power law is used for calculating wind speed for elevation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05752" y="3657600"/>
                <a:ext cx="2052048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𝑯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𝒂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𝑯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𝒑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752" y="3657600"/>
                <a:ext cx="2052048" cy="7146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828800" y="4724400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Where, 	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H</a:t>
            </a:r>
            <a:r>
              <a:rPr lang="en-US" sz="2000" dirty="0" smtClean="0"/>
              <a:t> – wind speed at elevation H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a</a:t>
            </a:r>
            <a:r>
              <a:rPr lang="en-US" sz="2000" dirty="0" smtClean="0"/>
              <a:t> – wind speed at anemometer height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H – Effective height of the plume</a:t>
            </a:r>
          </a:p>
          <a:p>
            <a:r>
              <a:rPr lang="en-US" sz="2000" dirty="0"/>
              <a:t>	</a:t>
            </a:r>
            <a:r>
              <a:rPr lang="en-US" sz="2000" dirty="0" err="1" smtClean="0"/>
              <a:t>Z</a:t>
            </a:r>
            <a:r>
              <a:rPr lang="en-US" sz="2000" baseline="-25000" dirty="0" err="1" smtClean="0"/>
              <a:t>a</a:t>
            </a:r>
            <a:r>
              <a:rPr lang="en-US" sz="2000" dirty="0" smtClean="0"/>
              <a:t> – anemometer height above the ground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p – a dimension less parameter that depends on surface 	       roughness  and atmospheric stability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80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60309"/>
              </p:ext>
            </p:extLst>
          </p:nvPr>
        </p:nvGraphicFramePr>
        <p:xfrm>
          <a:off x="381000" y="457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24638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Stability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Exponent 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unstable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Moderately unstable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Slightly unstable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Neutral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Slightly 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43934"/>
            <a:ext cx="413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 Profile exponent p, for rough terrain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smooth terrain multiply p by 0.6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523" y="3071336"/>
            <a:ext cx="348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Atmospheric stability classification</a:t>
            </a:r>
            <a:endParaRPr 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45520"/>
              </p:ext>
            </p:extLst>
          </p:nvPr>
        </p:nvGraphicFramePr>
        <p:xfrm>
          <a:off x="228600" y="3962400"/>
          <a:ext cx="8763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500"/>
                <a:gridCol w="1130300"/>
                <a:gridCol w="1219200"/>
                <a:gridCol w="1219200"/>
                <a:gridCol w="1905000"/>
                <a:gridCol w="18288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Surface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Wind speed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Day solar Insolation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Night Cloudiness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Cloudy (&gt;=4/8)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Clear</a:t>
                      </a:r>
                      <a:r>
                        <a:rPr lang="en-US" baseline="0" dirty="0" smtClean="0"/>
                        <a:t> (&lt;=3/8)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–B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C-D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&gt;6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4355" y="3472934"/>
            <a:ext cx="290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 summer day, sun at 60˚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18269" y="3842266"/>
            <a:ext cx="596331" cy="653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00400" y="351441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 day with few clouds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62016" y="3842266"/>
            <a:ext cx="322388" cy="653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77001" y="2794337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Fall afternoon or cloudy summer day Or clear summer day sun at 15-35˚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53000" y="3657600"/>
            <a:ext cx="1981200" cy="794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29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609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An anemometer at a height of 10m above ground measures the wind speed at 2.5m/s. Estimate the wind speed at an elevation of 300m in rough </a:t>
            </a:r>
            <a:r>
              <a:rPr lang="en-US" dirty="0" err="1" smtClean="0"/>
              <a:t>terin</a:t>
            </a:r>
            <a:r>
              <a:rPr lang="en-US" dirty="0" smtClean="0"/>
              <a:t> if the atmosphere is slightly unstable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2362200"/>
            <a:ext cx="1023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Solution: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05000" y="2928188"/>
                <a:ext cx="2052048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𝑯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𝒂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𝑯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𝒑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928188"/>
                <a:ext cx="2052048" cy="7146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5" y="0"/>
            <a:ext cx="4959051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46" y="2747962"/>
            <a:ext cx="4666419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58755" y="5334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Dispersion coefficients as a function of distance downwind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8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1568</Words>
  <Application>Microsoft Office PowerPoint</Application>
  <PresentationFormat>On-screen Show (4:3)</PresentationFormat>
  <Paragraphs>291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Downwind Ground-Level Concentration</vt:lpstr>
      <vt:lpstr>Peak Downwind Concentration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Two-Stroke Engine</vt:lpstr>
      <vt:lpstr>Diesel Engines</vt:lpstr>
      <vt:lpstr>Auto-emission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Biodiesel</vt:lpstr>
      <vt:lpstr>PowerPoint Presentation</vt:lpstr>
      <vt:lpstr>PowerPoint Presentation</vt:lpstr>
      <vt:lpstr>PowerPoint Presentation</vt:lpstr>
      <vt:lpstr>Particulate Control</vt:lpstr>
      <vt:lpstr>Baghouses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</dc:creator>
  <cp:lastModifiedBy>MD</cp:lastModifiedBy>
  <cp:revision>32</cp:revision>
  <dcterms:created xsi:type="dcterms:W3CDTF">2006-08-16T00:00:00Z</dcterms:created>
  <dcterms:modified xsi:type="dcterms:W3CDTF">2015-10-07T09:53:35Z</dcterms:modified>
</cp:coreProperties>
</file>